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2"/>
  </p:notesMasterIdLst>
  <p:sldIdLst>
    <p:sldId id="256" r:id="rId2"/>
    <p:sldId id="282" r:id="rId3"/>
    <p:sldId id="460" r:id="rId4"/>
    <p:sldId id="462" r:id="rId5"/>
    <p:sldId id="461" r:id="rId6"/>
    <p:sldId id="278" r:id="rId7"/>
    <p:sldId id="273" r:id="rId8"/>
    <p:sldId id="274" r:id="rId9"/>
    <p:sldId id="275" r:id="rId10"/>
    <p:sldId id="276"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460"/>
            <p14:sldId id="462"/>
            <p14:sldId id="461"/>
            <p14:sldId id="278"/>
            <p14:sldId id="273"/>
            <p14:sldId id="274"/>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6" autoAdjust="0"/>
    <p:restoredTop sz="94660"/>
  </p:normalViewPr>
  <p:slideViewPr>
    <p:cSldViewPr>
      <p:cViewPr varScale="1">
        <p:scale>
          <a:sx n="72" d="100"/>
          <a:sy n="72" d="100"/>
        </p:scale>
        <p:origin x="-108" y="-51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2020-09-29</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Inner-product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Inner-product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Inner-product vector spaces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Inner-product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Inner-product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Inner-product vector spaces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Inner-product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Inner-product vector spaces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Inner-product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Inner-product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Inner-product vector spaces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wav"/><Relationship Id="rId7" Type="http://schemas.openxmlformats.org/officeDocument/2006/relationships/image" Target="../media/image10.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audio" Target="../media/media3.wav"/><Relationship Id="rId9" Type="http://schemas.openxmlformats.org/officeDocument/2006/relationships/image" Target="../media/image11.w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3" Type="http://schemas.microsoft.com/office/2007/relationships/media" Target="../media/media4.wav"/><Relationship Id="rId7" Type="http://schemas.openxmlformats.org/officeDocument/2006/relationships/image" Target="../media/image10.w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audio" Target="../media/media4.wav"/><Relationship Id="rId9" Type="http://schemas.openxmlformats.org/officeDocument/2006/relationships/image" Target="../media/image12.wmf"/></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5 Inner-product vector spaces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8888"/>
    </mc:Choice>
    <mc:Fallback>
      <p:transition spd="slow" advTm="8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Inner-product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034"/>
    </mc:Choice>
    <mc:Fallback xmlns="">
      <p:transition spd="slow" advTm="3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153400" cy="4525963"/>
          </a:xfrm>
        </p:spPr>
        <p:txBody>
          <a:bodyPr/>
          <a:lstStyle/>
          <a:p>
            <a:r>
              <a:rPr lang="en-US" dirty="0" smtClean="0"/>
              <a:t>In this topic, we will introduce the next </a:t>
            </a:r>
            <a:r>
              <a:rPr lang="en-US" dirty="0" smtClean="0"/>
              <a:t>chapter</a:t>
            </a:r>
            <a:endParaRPr lang="en-US" dirty="0" smtClean="0"/>
          </a:p>
          <a:p>
            <a:pPr lvl="1"/>
            <a:r>
              <a:rPr lang="en-US" dirty="0" smtClean="0"/>
              <a:t>Defining the </a:t>
            </a:r>
            <a:r>
              <a:rPr lang="en-US" dirty="0" smtClean="0"/>
              <a:t>inner product </a:t>
            </a:r>
            <a:r>
              <a:rPr lang="en-US" dirty="0" smtClean="0"/>
              <a:t>for finite-dimensional </a:t>
            </a:r>
            <a:r>
              <a:rPr lang="en-US" dirty="0" smtClean="0"/>
              <a:t>vectors</a:t>
            </a:r>
            <a:endParaRPr lang="en-US" i="1" baseline="30000" dirty="0" smtClean="0"/>
          </a:p>
          <a:p>
            <a:pPr lvl="1"/>
            <a:r>
              <a:rPr lang="en-US" dirty="0" smtClean="0"/>
              <a:t>Describing the norm </a:t>
            </a:r>
            <a:r>
              <a:rPr lang="en-US" i="1" dirty="0" smtClean="0"/>
              <a:t>induced </a:t>
            </a:r>
            <a:r>
              <a:rPr lang="en-US" dirty="0" smtClean="0"/>
              <a:t>by this inner product</a:t>
            </a:r>
            <a:endParaRPr lang="en-US" dirty="0" smtClean="0"/>
          </a:p>
          <a:p>
            <a:pPr lvl="1"/>
            <a:r>
              <a:rPr lang="en-US" dirty="0" smtClean="0"/>
              <a:t>Considering inner products on other vector spaces</a:t>
            </a:r>
            <a:endParaRPr lang="en-US" dirty="0" smtClean="0"/>
          </a:p>
          <a:p>
            <a:pPr lvl="1"/>
            <a:r>
              <a:rPr lang="en-US" dirty="0" smtClean="0"/>
              <a:t>Defining orthogonality of vectors</a:t>
            </a:r>
            <a:endParaRPr lang="en-US" dirty="0" smtClean="0"/>
          </a:p>
          <a:p>
            <a:pPr lvl="1"/>
            <a:r>
              <a:rPr lang="en-US" dirty="0" smtClean="0"/>
              <a:t>Considering orthogonality in other vector spaces</a:t>
            </a:r>
          </a:p>
          <a:p>
            <a:pPr lvl="1"/>
            <a:r>
              <a:rPr lang="en-US" dirty="0" smtClean="0"/>
              <a:t>Revisiting the Pythagorean theorem</a:t>
            </a:r>
          </a:p>
          <a:p>
            <a:pPr lvl="1"/>
            <a:r>
              <a:rPr lang="en-US" dirty="0" smtClean="0"/>
              <a:t>Describing projections and best approximations</a:t>
            </a:r>
          </a:p>
          <a:p>
            <a:pPr lvl="1"/>
            <a:r>
              <a:rPr lang="en-US" dirty="0" smtClean="0"/>
              <a:t>Describing the Cauchy-</a:t>
            </a:r>
            <a:r>
              <a:rPr lang="en-US" dirty="0" err="1" smtClean="0"/>
              <a:t>Bunyakovsky</a:t>
            </a:r>
            <a:r>
              <a:rPr lang="en-US" dirty="0" smtClean="0"/>
              <a:t>-Schwarz inequality</a:t>
            </a:r>
          </a:p>
          <a:p>
            <a:pPr lvl="1"/>
            <a:r>
              <a:rPr lang="en-US" dirty="0" smtClean="0"/>
              <a:t>Defining the angle between vectors</a:t>
            </a:r>
          </a:p>
          <a:p>
            <a:pPr lvl="1"/>
            <a:r>
              <a:rPr lang="en-US" dirty="0" smtClean="0"/>
              <a:t>Describing the Gram-Schmidt algorithm </a:t>
            </a:r>
            <a:endParaRPr lang="en-US" dirty="0"/>
          </a:p>
          <a:p>
            <a:pPr lvl="1"/>
            <a:endParaRPr lang="en-US" dirty="0" smtClean="0"/>
          </a:p>
        </p:txBody>
      </p:sp>
      <p:sp>
        <p:nvSpPr>
          <p:cNvPr id="4" name="Footer Placeholder 3"/>
          <p:cNvSpPr>
            <a:spLocks noGrp="1"/>
          </p:cNvSpPr>
          <p:nvPr>
            <p:ph type="ftr" sz="quarter" idx="11"/>
          </p:nvPr>
        </p:nvSpPr>
        <p:spPr/>
        <p:txBody>
          <a:bodyPr/>
          <a:lstStyle/>
          <a:p>
            <a:r>
              <a:rPr lang="en-CA" smtClean="0"/>
              <a:t>Inner-product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67709"/>
    </mc:Choice>
    <mc:Fallback>
      <p:transition spd="slow" advTm="67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Inner products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An </a:t>
            </a:r>
            <a:r>
              <a:rPr lang="en-US" i="1" dirty="0" smtClean="0"/>
              <a:t>inner product              </a:t>
            </a:r>
            <a:r>
              <a:rPr lang="en-US" dirty="0" smtClean="0"/>
              <a:t>will </a:t>
            </a:r>
            <a:r>
              <a:rPr lang="en-US" dirty="0" smtClean="0"/>
              <a:t>be a measure of the </a:t>
            </a:r>
            <a:r>
              <a:rPr lang="en-US" i="1" dirty="0" smtClean="0"/>
              <a:t>angle</a:t>
            </a:r>
            <a:br>
              <a:rPr lang="en-US" i="1" dirty="0" smtClean="0"/>
            </a:br>
            <a:r>
              <a:rPr lang="en-US" dirty="0" smtClean="0"/>
              <a:t>between two vectors</a:t>
            </a:r>
            <a:endParaRPr lang="en-US" dirty="0" smtClean="0"/>
          </a:p>
          <a:p>
            <a:pPr lvl="1"/>
            <a:r>
              <a:rPr lang="en-US" dirty="0" smtClean="0"/>
              <a:t>We will use this to </a:t>
            </a:r>
            <a:r>
              <a:rPr lang="en-US" dirty="0" smtClean="0"/>
              <a:t>describe the relationship between them</a:t>
            </a:r>
          </a:p>
          <a:p>
            <a:pPr lvl="2"/>
            <a:r>
              <a:rPr lang="en-US" dirty="0" smtClean="0"/>
              <a:t>We will find the best approximation of one vector by a</a:t>
            </a:r>
            <a:br>
              <a:rPr lang="en-US" dirty="0" smtClean="0"/>
            </a:br>
            <a:r>
              <a:rPr lang="en-US" dirty="0" smtClean="0"/>
              <a:t>scalar multiple of another</a:t>
            </a:r>
          </a:p>
          <a:p>
            <a:pPr lvl="1"/>
            <a:r>
              <a:rPr lang="en-US" dirty="0" smtClean="0"/>
              <a:t>The angle will be found to be </a:t>
            </a:r>
            <a:endParaRPr lang="en-US" dirty="0" smtClean="0"/>
          </a:p>
          <a:p>
            <a:pPr lvl="1"/>
            <a:endParaRPr lang="en-US" dirty="0"/>
          </a:p>
          <a:p>
            <a:r>
              <a:rPr lang="en-US" dirty="0" smtClean="0"/>
              <a:t>In secondary school, you may have called </a:t>
            </a:r>
            <a:r>
              <a:rPr lang="en-US" dirty="0" smtClean="0"/>
              <a:t>an operation the</a:t>
            </a:r>
            <a:br>
              <a:rPr lang="en-US" dirty="0" smtClean="0"/>
            </a:br>
            <a:r>
              <a:rPr lang="en-US" i="1" dirty="0" smtClean="0"/>
              <a:t>dot product</a:t>
            </a:r>
            <a:endParaRPr lang="en-US" dirty="0" smtClean="0"/>
          </a:p>
          <a:p>
            <a:pPr lvl="1"/>
            <a:r>
              <a:rPr lang="en-US" dirty="0" smtClean="0"/>
              <a:t>Like we use the “2-norm” instead of the “Euclidean length”</a:t>
            </a:r>
          </a:p>
          <a:p>
            <a:pPr lvl="1"/>
            <a:r>
              <a:rPr lang="en-US" dirty="0" smtClean="0"/>
              <a:t>We will use the </a:t>
            </a:r>
            <a:r>
              <a:rPr lang="en-US" i="1" dirty="0" smtClean="0"/>
              <a:t>inner product </a:t>
            </a:r>
            <a:r>
              <a:rPr lang="en-US" dirty="0" smtClean="0"/>
              <a:t>and not the </a:t>
            </a:r>
            <a:r>
              <a:rPr lang="en-US" i="1" dirty="0" smtClean="0"/>
              <a:t>dot product</a:t>
            </a:r>
            <a:endParaRPr lang="en-US" dirty="0" smtClean="0"/>
          </a:p>
        </p:txBody>
      </p:sp>
      <p:sp>
        <p:nvSpPr>
          <p:cNvPr id="4" name="Footer Placeholder 3"/>
          <p:cNvSpPr>
            <a:spLocks noGrp="1"/>
          </p:cNvSpPr>
          <p:nvPr>
            <p:ph type="ftr" sz="quarter" idx="11"/>
          </p:nvPr>
        </p:nvSpPr>
        <p:spPr/>
        <p:txBody>
          <a:bodyPr/>
          <a:lstStyle/>
          <a:p>
            <a:r>
              <a:rPr lang="en-CA" smtClean="0"/>
              <a:t>Inner-product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1955414302"/>
              </p:ext>
            </p:extLst>
          </p:nvPr>
        </p:nvGraphicFramePr>
        <p:xfrm>
          <a:off x="2985418" y="1591558"/>
          <a:ext cx="692964" cy="445477"/>
        </p:xfrm>
        <a:graphic>
          <a:graphicData uri="http://schemas.openxmlformats.org/presentationml/2006/ole">
            <mc:AlternateContent xmlns:mc="http://schemas.openxmlformats.org/markup-compatibility/2006">
              <mc:Choice xmlns:v="urn:schemas-microsoft-com:vml" Requires="v">
                <p:oleObj spid="_x0000_s1030" name="Equation" r:id="rId6" imgW="355320" imgH="228600" progId="Equation.DSMT4">
                  <p:embed/>
                </p:oleObj>
              </mc:Choice>
              <mc:Fallback>
                <p:oleObj name="Equation" r:id="rId6" imgW="355320" imgH="228600" progId="Equation.DSMT4">
                  <p:embed/>
                  <p:pic>
                    <p:nvPicPr>
                      <p:cNvPr id="0" name=""/>
                      <p:cNvPicPr/>
                      <p:nvPr/>
                    </p:nvPicPr>
                    <p:blipFill>
                      <a:blip r:embed="rId7"/>
                      <a:stretch>
                        <a:fillRect/>
                      </a:stretch>
                    </p:blipFill>
                    <p:spPr>
                      <a:xfrm>
                        <a:off x="2985418" y="1591558"/>
                        <a:ext cx="692964" cy="445477"/>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258118682"/>
              </p:ext>
            </p:extLst>
          </p:nvPr>
        </p:nvGraphicFramePr>
        <p:xfrm>
          <a:off x="4648200" y="3177959"/>
          <a:ext cx="2053647" cy="867353"/>
        </p:xfrm>
        <a:graphic>
          <a:graphicData uri="http://schemas.openxmlformats.org/presentationml/2006/ole">
            <mc:AlternateContent xmlns:mc="http://schemas.openxmlformats.org/markup-compatibility/2006">
              <mc:Choice xmlns:v="urn:schemas-microsoft-com:vml" Requires="v">
                <p:oleObj spid="_x0000_s1031" name="Equation" r:id="rId8" imgW="1054080" imgH="444240" progId="Equation.DSMT4">
                  <p:embed/>
                </p:oleObj>
              </mc:Choice>
              <mc:Fallback>
                <p:oleObj name="Equation" r:id="rId8" imgW="1054080" imgH="444240" progId="Equation.DSMT4">
                  <p:embed/>
                  <p:pic>
                    <p:nvPicPr>
                      <p:cNvPr id="0" name=""/>
                      <p:cNvPicPr/>
                      <p:nvPr/>
                    </p:nvPicPr>
                    <p:blipFill>
                      <a:blip r:embed="rId9"/>
                      <a:stretch>
                        <a:fillRect/>
                      </a:stretch>
                    </p:blipFill>
                    <p:spPr>
                      <a:xfrm>
                        <a:off x="4648200" y="3177959"/>
                        <a:ext cx="2053647" cy="867353"/>
                      </a:xfrm>
                      <a:prstGeom prst="rect">
                        <a:avLst/>
                      </a:prstGeom>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72923553"/>
      </p:ext>
    </p:extLst>
  </p:cSld>
  <p:clrMapOvr>
    <a:masterClrMapping/>
  </p:clrMapOvr>
  <mc:AlternateContent xmlns:mc="http://schemas.openxmlformats.org/markup-compatibility/2006">
    <mc:Choice xmlns:p14="http://schemas.microsoft.com/office/powerpoint/2010/main" Requires="p14">
      <p:transition spd="slow" p14:dur="2000" advTm="59257"/>
    </mc:Choice>
    <mc:Fallback>
      <p:transition spd="slow" advTm="59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Inner products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We will use the angle-bracket notation</a:t>
            </a:r>
            <a:endParaRPr lang="en-US" dirty="0" smtClean="0"/>
          </a:p>
          <a:p>
            <a:pPr lvl="1"/>
            <a:r>
              <a:rPr lang="en-US" dirty="0" smtClean="0"/>
              <a:t>This is the notation you will use with wave functions</a:t>
            </a:r>
            <a:br>
              <a:rPr lang="en-US" dirty="0" smtClean="0"/>
            </a:br>
            <a:r>
              <a:rPr lang="en-US" dirty="0" smtClean="0"/>
              <a:t>in your course on quantum mechanics</a:t>
            </a:r>
          </a:p>
          <a:p>
            <a:pPr lvl="1"/>
            <a:endParaRPr lang="en-US" dirty="0"/>
          </a:p>
          <a:p>
            <a:r>
              <a:rPr lang="en-US" dirty="0" smtClean="0"/>
              <a:t>Many of you are already familiar with the dot notation</a:t>
            </a:r>
          </a:p>
          <a:p>
            <a:pPr lvl="1"/>
            <a:r>
              <a:rPr lang="en-US" dirty="0" smtClean="0"/>
              <a:t>You will see this notation in calculus and physics</a:t>
            </a:r>
          </a:p>
          <a:p>
            <a:pPr lvl="1"/>
            <a:r>
              <a:rPr lang="en-US" dirty="0" smtClean="0"/>
              <a:t>This is not a multiplication of two vectors</a:t>
            </a:r>
          </a:p>
          <a:p>
            <a:pPr lvl="1"/>
            <a:r>
              <a:rPr lang="en-US" dirty="0" smtClean="0"/>
              <a:t>The result is a scalar value</a:t>
            </a:r>
            <a:endParaRPr lang="en-US" dirty="0" smtClean="0"/>
          </a:p>
        </p:txBody>
      </p:sp>
      <p:sp>
        <p:nvSpPr>
          <p:cNvPr id="4" name="Footer Placeholder 3"/>
          <p:cNvSpPr>
            <a:spLocks noGrp="1"/>
          </p:cNvSpPr>
          <p:nvPr>
            <p:ph type="ftr" sz="quarter" idx="11"/>
          </p:nvPr>
        </p:nvSpPr>
        <p:spPr/>
        <p:txBody>
          <a:bodyPr/>
          <a:lstStyle/>
          <a:p>
            <a:r>
              <a:rPr lang="en-CA" smtClean="0"/>
              <a:t>Inner-product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2408542537"/>
              </p:ext>
            </p:extLst>
          </p:nvPr>
        </p:nvGraphicFramePr>
        <p:xfrm>
          <a:off x="5552209" y="1600200"/>
          <a:ext cx="692964" cy="445477"/>
        </p:xfrm>
        <a:graphic>
          <a:graphicData uri="http://schemas.openxmlformats.org/presentationml/2006/ole">
            <mc:AlternateContent xmlns:mc="http://schemas.openxmlformats.org/markup-compatibility/2006">
              <mc:Choice xmlns:v="urn:schemas-microsoft-com:vml" Requires="v">
                <p:oleObj spid="_x0000_s2054" name="Equation" r:id="rId6" imgW="355320" imgH="228600" progId="Equation.DSMT4">
                  <p:embed/>
                </p:oleObj>
              </mc:Choice>
              <mc:Fallback>
                <p:oleObj name="Equation" r:id="rId6" imgW="355320" imgH="228600" progId="Equation.DSMT4">
                  <p:embed/>
                  <p:pic>
                    <p:nvPicPr>
                      <p:cNvPr id="0" name=""/>
                      <p:cNvPicPr/>
                      <p:nvPr/>
                    </p:nvPicPr>
                    <p:blipFill>
                      <a:blip r:embed="rId7"/>
                      <a:stretch>
                        <a:fillRect/>
                      </a:stretch>
                    </p:blipFill>
                    <p:spPr>
                      <a:xfrm>
                        <a:off x="5552209" y="1600200"/>
                        <a:ext cx="692964" cy="445477"/>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022163587"/>
              </p:ext>
            </p:extLst>
          </p:nvPr>
        </p:nvGraphicFramePr>
        <p:xfrm>
          <a:off x="7381009" y="3231573"/>
          <a:ext cx="493712" cy="247650"/>
        </p:xfrm>
        <a:graphic>
          <a:graphicData uri="http://schemas.openxmlformats.org/presentationml/2006/ole">
            <mc:AlternateContent xmlns:mc="http://schemas.openxmlformats.org/markup-compatibility/2006">
              <mc:Choice xmlns:v="urn:schemas-microsoft-com:vml" Requires="v">
                <p:oleObj spid="_x0000_s2055" name="Equation" r:id="rId8" imgW="253800" imgH="126720" progId="Equation.DSMT4">
                  <p:embed/>
                </p:oleObj>
              </mc:Choice>
              <mc:Fallback>
                <p:oleObj name="Equation" r:id="rId8" imgW="253800" imgH="126720" progId="Equation.DSMT4">
                  <p:embed/>
                  <p:pic>
                    <p:nvPicPr>
                      <p:cNvPr id="0" name=""/>
                      <p:cNvPicPr/>
                      <p:nvPr/>
                    </p:nvPicPr>
                    <p:blipFill>
                      <a:blip r:embed="rId9"/>
                      <a:stretch>
                        <a:fillRect/>
                      </a:stretch>
                    </p:blipFill>
                    <p:spPr>
                      <a:xfrm>
                        <a:off x="7381009" y="3231573"/>
                        <a:ext cx="493712" cy="247650"/>
                      </a:xfrm>
                      <a:prstGeom prst="rect">
                        <a:avLst/>
                      </a:prstGeom>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25003337"/>
      </p:ext>
    </p:extLst>
  </p:cSld>
  <p:clrMapOvr>
    <a:masterClrMapping/>
  </p:clrMapOvr>
  <mc:AlternateContent xmlns:mc="http://schemas.openxmlformats.org/markup-compatibility/2006">
    <mc:Choice xmlns:p14="http://schemas.microsoft.com/office/powerpoint/2010/main" Requires="p14">
      <p:transition spd="slow" p14:dur="2000" advTm="53612"/>
    </mc:Choice>
    <mc:Fallback>
      <p:transition spd="slow" advTm="53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Following this </a:t>
            </a:r>
            <a:r>
              <a:rPr lang="en-US" dirty="0" smtClean="0"/>
              <a:t>chapter, </a:t>
            </a:r>
            <a:r>
              <a:rPr lang="en-US" dirty="0" smtClean="0"/>
              <a:t>you will be able to:</a:t>
            </a:r>
          </a:p>
          <a:p>
            <a:pPr lvl="1"/>
            <a:r>
              <a:rPr lang="en-US" dirty="0" smtClean="0"/>
              <a:t>Calculate the </a:t>
            </a:r>
            <a:r>
              <a:rPr lang="en-US" dirty="0" smtClean="0"/>
              <a:t>inner product between two vectors</a:t>
            </a:r>
            <a:endParaRPr lang="en-US" dirty="0" smtClean="0"/>
          </a:p>
          <a:p>
            <a:pPr lvl="1"/>
            <a:r>
              <a:rPr lang="en-US" dirty="0" smtClean="0"/>
              <a:t>Describe the relationship between the inner product</a:t>
            </a:r>
            <a:br>
              <a:rPr lang="en-US" dirty="0" smtClean="0"/>
            </a:br>
            <a:r>
              <a:rPr lang="en-US" dirty="0" smtClean="0"/>
              <a:t>and the 2-norm</a:t>
            </a:r>
            <a:endParaRPr lang="en-US" dirty="0" smtClean="0"/>
          </a:p>
          <a:p>
            <a:pPr lvl="1"/>
            <a:r>
              <a:rPr lang="en-US" dirty="0" smtClean="0"/>
              <a:t>Use orthogonality and be able to apply the Pythagorean theorem</a:t>
            </a:r>
          </a:p>
          <a:p>
            <a:pPr lvl="1"/>
            <a:r>
              <a:rPr lang="en-US" dirty="0" smtClean="0"/>
              <a:t>Find the best approximation of one vector by another using projections</a:t>
            </a:r>
            <a:endParaRPr lang="en-US" dirty="0"/>
          </a:p>
          <a:p>
            <a:pPr lvl="1"/>
            <a:r>
              <a:rPr lang="en-US" dirty="0" smtClean="0"/>
              <a:t>Describe the angle between vectors</a:t>
            </a:r>
            <a:endParaRPr lang="en-US" dirty="0"/>
          </a:p>
          <a:p>
            <a:pPr lvl="1"/>
            <a:r>
              <a:rPr lang="en-US" dirty="0" smtClean="0"/>
              <a:t>Apply the Gram-Schmidt algorithm</a:t>
            </a:r>
            <a:endParaRPr lang="en-US" dirty="0"/>
          </a:p>
        </p:txBody>
      </p:sp>
      <p:sp>
        <p:nvSpPr>
          <p:cNvPr id="4" name="Footer Placeholder 3"/>
          <p:cNvSpPr>
            <a:spLocks noGrp="1"/>
          </p:cNvSpPr>
          <p:nvPr>
            <p:ph type="ftr" sz="quarter" idx="11"/>
          </p:nvPr>
        </p:nvSpPr>
        <p:spPr/>
        <p:txBody>
          <a:bodyPr/>
          <a:lstStyle/>
          <a:p>
            <a:r>
              <a:rPr lang="en-CA" smtClean="0"/>
              <a:t>Inner-product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20087873"/>
      </p:ext>
    </p:extLst>
  </p:cSld>
  <p:clrMapOvr>
    <a:masterClrMapping/>
  </p:clrMapOvr>
  <mc:AlternateContent xmlns:mc="http://schemas.openxmlformats.org/markup-compatibility/2006">
    <mc:Choice xmlns:p14="http://schemas.microsoft.com/office/powerpoint/2010/main" Requires="p14">
      <p:transition spd="slow" p14:dur="2000" advTm="34167"/>
    </mc:Choice>
    <mc:Fallback>
      <p:transition spd="slow" advTm="34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Are aware of what the next few sections will cover</a:t>
            </a:r>
          </a:p>
          <a:p>
            <a:pPr lvl="1"/>
            <a:r>
              <a:rPr lang="en-US" dirty="0" smtClean="0"/>
              <a:t>Understand we will be measuring </a:t>
            </a:r>
            <a:r>
              <a:rPr lang="en-US" dirty="0" smtClean="0"/>
              <a:t>angle between vectors</a:t>
            </a:r>
            <a:endParaRPr lang="en-US" dirty="0" smtClean="0"/>
          </a:p>
          <a:p>
            <a:pPr lvl="1"/>
            <a:r>
              <a:rPr lang="en-US" dirty="0" smtClean="0"/>
              <a:t>Understand that </a:t>
            </a:r>
            <a:r>
              <a:rPr lang="en-US" dirty="0" smtClean="0"/>
              <a:t>we are using the term </a:t>
            </a:r>
            <a:r>
              <a:rPr lang="en-US" i="1" dirty="0" smtClean="0"/>
              <a:t>inner product</a:t>
            </a:r>
            <a:r>
              <a:rPr lang="en-US" dirty="0" smtClean="0"/>
              <a:t> and</a:t>
            </a:r>
            <a:br>
              <a:rPr lang="en-US" dirty="0" smtClean="0"/>
            </a:br>
            <a:r>
              <a:rPr lang="en-US" dirty="0" smtClean="0"/>
              <a:t>we are using the angled-bracket notation</a:t>
            </a:r>
          </a:p>
          <a:p>
            <a:pPr marL="457200" lvl="1" indent="0">
              <a:buNone/>
            </a:pPr>
            <a:endParaRPr lang="en-US" dirty="0"/>
          </a:p>
        </p:txBody>
      </p:sp>
      <p:sp>
        <p:nvSpPr>
          <p:cNvPr id="4" name="Footer Placeholder 3"/>
          <p:cNvSpPr>
            <a:spLocks noGrp="1"/>
          </p:cNvSpPr>
          <p:nvPr>
            <p:ph type="ftr" sz="quarter" idx="11"/>
          </p:nvPr>
        </p:nvSpPr>
        <p:spPr/>
        <p:txBody>
          <a:bodyPr/>
          <a:lstStyle/>
          <a:p>
            <a:r>
              <a:rPr lang="en-CA" smtClean="0"/>
              <a:t>Inner-product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6</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24494"/>
    </mc:Choice>
    <mc:Fallback>
      <p:transition spd="slow" advTm="24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dirty="0"/>
              <a:t>[</a:t>
            </a:r>
            <a:r>
              <a:rPr lang="en-CA" dirty="0" smtClean="0"/>
              <a:t>1]	</a:t>
            </a:r>
            <a:r>
              <a:rPr lang="en-CA" dirty="0"/>
              <a:t> </a:t>
            </a:r>
            <a:r>
              <a:rPr lang="en-CA" dirty="0"/>
              <a:t>https://en.wikipedia.org/wiki/Inner_product_space</a:t>
            </a:r>
            <a:endParaRPr lang="en-CA" dirty="0" smtClean="0"/>
          </a:p>
        </p:txBody>
      </p:sp>
      <p:sp>
        <p:nvSpPr>
          <p:cNvPr id="4" name="Footer Placeholder 3"/>
          <p:cNvSpPr>
            <a:spLocks noGrp="1"/>
          </p:cNvSpPr>
          <p:nvPr>
            <p:ph type="ftr" sz="quarter" idx="11"/>
          </p:nvPr>
        </p:nvSpPr>
        <p:spPr/>
        <p:txBody>
          <a:bodyPr/>
          <a:lstStyle/>
          <a:p>
            <a:r>
              <a:rPr lang="en-CA" smtClean="0"/>
              <a:t>Inner-product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7</a:t>
            </a:fld>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102"/>
    </mc:Choice>
    <mc:Fallback xmlns="">
      <p:transition spd="slow" advTm="2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Inner-product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8</a:t>
            </a:fld>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2132"/>
    </mc:Choice>
    <mc:Fallback xmlns="">
      <p:transition spd="slow" advTm="2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Inner-product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628"/>
    </mc:Choice>
    <mc:Fallback xmlns="">
      <p:transition spd="slow" advTm="1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1|10.1|9.6|9.2|8.2|5.2"/>
</p:tagLst>
</file>

<file path=ppt/tags/tag2.xml><?xml version="1.0" encoding="utf-8"?>
<p:tagLst xmlns:a="http://schemas.openxmlformats.org/drawingml/2006/main" xmlns:r="http://schemas.openxmlformats.org/officeDocument/2006/relationships" xmlns:p="http://schemas.openxmlformats.org/presentationml/2006/main">
  <p:tag name="TIMING" val="|20.7|6.2|7.8|13.1"/>
</p:tagLst>
</file>

<file path=ppt/tags/tag3.xml><?xml version="1.0" encoding="utf-8"?>
<p:tagLst xmlns:a="http://schemas.openxmlformats.org/drawingml/2006/main" xmlns:r="http://schemas.openxmlformats.org/officeDocument/2006/relationships" xmlns:p="http://schemas.openxmlformats.org/presentationml/2006/main">
  <p:tag name="TIMING" val="|21.4|20.4|32.1|9.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24291</TotalTime>
  <Words>382</Words>
  <Application>Microsoft Office PowerPoint</Application>
  <PresentationFormat>On-screen Show (4:3)</PresentationFormat>
  <Paragraphs>73</Paragraphs>
  <Slides>10</Slides>
  <Notes>0</Notes>
  <HiddenSlides>0</HiddenSlides>
  <MMClips>10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12" baseType="lpstr">
      <vt:lpstr>Office Theme</vt:lpstr>
      <vt:lpstr>MathType 6.0 Equation</vt:lpstr>
      <vt:lpstr>5 Inner-product vector spaces</vt:lpstr>
      <vt:lpstr>Introduction</vt:lpstr>
      <vt:lpstr>Inner products</vt:lpstr>
      <vt:lpstr>Inner products</vt:lpstr>
      <vt:lpstr>Outcomes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484</cp:revision>
  <dcterms:created xsi:type="dcterms:W3CDTF">2020-04-30T19:27:29Z</dcterms:created>
  <dcterms:modified xsi:type="dcterms:W3CDTF">2020-09-29T09:06:54Z</dcterms:modified>
</cp:coreProperties>
</file>